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256"/>
    <a:srgbClr val="E74E10"/>
    <a:srgbClr val="8C291C"/>
    <a:srgbClr val="FDC17F"/>
    <a:srgbClr val="F37047"/>
    <a:srgbClr val="27719B"/>
    <a:srgbClr val="F0484F"/>
    <a:srgbClr val="ED1D25"/>
    <a:srgbClr val="62C56F"/>
    <a:srgbClr val="BF4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43" autoAdjust="0"/>
  </p:normalViewPr>
  <p:slideViewPr>
    <p:cSldViewPr snapToGrid="0">
      <p:cViewPr>
        <p:scale>
          <a:sx n="52" d="100"/>
          <a:sy n="52" d="100"/>
        </p:scale>
        <p:origin x="2338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52D1A-28A7-493E-BF2E-0F0AD2880A1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B0A6F-5555-4897-8AB2-2AB8AC698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i="1"/>
              <a:t>N. </a:t>
            </a:r>
            <a:r>
              <a:rPr lang="sr-Latn-RS" i="1" smtClean="0"/>
              <a:t>Suprascapu</a:t>
            </a:r>
          </a:p>
          <a:p>
            <a:r>
              <a:rPr lang="sr-Latn-RS" i="1" smtClean="0"/>
              <a:t>laris </a:t>
            </a:r>
            <a:r>
              <a:rPr lang="sr-Latn-RS" i="1"/>
              <a:t>– m. </a:t>
            </a:r>
            <a:r>
              <a:rPr lang="sr-Latn-RS" i="1" smtClean="0"/>
              <a:t>infra- </a:t>
            </a:r>
            <a:r>
              <a:rPr lang="sr-Latn-RS" i="1"/>
              <a:t>et supraspinatus</a:t>
            </a:r>
            <a:r>
              <a:rPr lang="sr-Latn-RS"/>
              <a:t>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B0A6F-5555-4897-8AB2-2AB8AC698D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2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mtClean="0"/>
              <a:t>Oštećenje rekurentne grane vagusa.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B0A6F-5555-4897-8AB2-2AB8AC698D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3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1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30.11.2025.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80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30.11.2025.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586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30.11.2025.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46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30.11.2025.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95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30.11.2025.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887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30.11.2025.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183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30.11.2025.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496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30.11.2025.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55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13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30.11.2025.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932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30.11.2025.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654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30.11.2025.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96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0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9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EBFEF-ECA1-4F74-9331-E502EA63A6A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4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30.11.2025.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3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43940"/>
            <a:ext cx="4264090" cy="3314060"/>
          </a:xfrm>
          <a:prstGeom prst="rect">
            <a:avLst/>
          </a:prstGeom>
        </p:spPr>
      </p:pic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A0B4C2FA-FBE8-4D1A-BE29-A7CCDC8F77AE}"/>
              </a:ext>
            </a:extLst>
          </p:cNvPr>
          <p:cNvSpPr/>
          <p:nvPr/>
        </p:nvSpPr>
        <p:spPr>
          <a:xfrm>
            <a:off x="3308751" y="2084710"/>
            <a:ext cx="2590800" cy="6858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IV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307576AA-C38D-4E7C-A87E-D9CE8DE4983F}"/>
              </a:ext>
            </a:extLst>
          </p:cNvPr>
          <p:cNvSpPr/>
          <p:nvPr/>
        </p:nvSpPr>
        <p:spPr>
          <a:xfrm>
            <a:off x="450473" y="2770512"/>
            <a:ext cx="8257592" cy="1652198"/>
          </a:xfrm>
          <a:prstGeom prst="roundRect">
            <a:avLst/>
          </a:prstGeom>
          <a:noFill/>
          <a:ln w="38100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Određivanje praga nadražaja</a:t>
            </a:r>
          </a:p>
          <a:p>
            <a:pPr algn="ctr"/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Uticaj opterećenja različitog intenziteta na snagu kontrakcije skeletnih mišića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0FC8E42-CE8E-4E69-86C2-B311140B5AF3}"/>
              </a:ext>
            </a:extLst>
          </p:cNvPr>
          <p:cNvSpPr/>
          <p:nvPr/>
        </p:nvSpPr>
        <p:spPr>
          <a:xfrm>
            <a:off x="228600" y="228600"/>
            <a:ext cx="4648200" cy="1270591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Katedra za fiziologiju i biohemiju</a:t>
            </a:r>
            <a:endParaRPr lang="en-US" sz="2400" b="1">
              <a:solidFill>
                <a:srgbClr val="D84256"/>
              </a:solidFill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4" y="228600"/>
            <a:ext cx="1270591" cy="1270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55" y="4794199"/>
            <a:ext cx="3965510" cy="16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514350" y="258520"/>
            <a:ext cx="8172449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Izometrijska i izotonusna mišićna kontrakcija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7" y="2436750"/>
            <a:ext cx="4864894" cy="39097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00" y="2318744"/>
            <a:ext cx="3757600" cy="322480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6967" y="1503187"/>
            <a:ext cx="4276585" cy="4205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D84256"/>
                </a:solidFill>
                <a:latin typeface="Garamond" pitchFamily="18" charset="0"/>
              </a:rPr>
              <a:t>Izometrijska mišićna kontrakcija</a:t>
            </a:r>
            <a:endParaRPr lang="en-US" sz="2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53552" y="1503187"/>
            <a:ext cx="4276585" cy="4205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D84256"/>
                </a:solidFill>
                <a:latin typeface="Garamond" pitchFamily="18" charset="0"/>
              </a:rPr>
              <a:t>Izotonusna mišićna kontrakcija</a:t>
            </a:r>
            <a:endParaRPr lang="en-US" sz="2000" b="1" dirty="0">
              <a:solidFill>
                <a:srgbClr val="D8425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38132" y="258520"/>
            <a:ext cx="5477068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Antigravitacioni mišići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70" y="913611"/>
            <a:ext cx="3402330" cy="6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71475" y="258520"/>
            <a:ext cx="84105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Uticaj opterećenja na snagu kontrakcije mišića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1150" y="895165"/>
            <a:ext cx="8311062" cy="5867585"/>
            <a:chOff x="126339" y="532627"/>
            <a:chExt cx="8311062" cy="58675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176" y="1547522"/>
              <a:ext cx="7896225" cy="43910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97514" y="5938547"/>
              <a:ext cx="4657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/>
                <a:t>Istegnutost sarkomere (%)</a:t>
              </a:r>
              <a:endParaRPr lang="en-US" sz="2400" b="1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1971354" y="2630320"/>
              <a:ext cx="4657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/>
                <a:t>Snaga kontrakcije (%)</a:t>
              </a:r>
              <a:endParaRPr lang="en-US" sz="2400" b="1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9142" y="1073608"/>
            <a:ext cx="8322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>
                <a:solidFill>
                  <a:srgbClr val="D84256"/>
                </a:solidFill>
                <a:latin typeface="Garamond" panose="02020404030301010803" pitchFamily="18" charset="0"/>
              </a:rPr>
              <a:t>Skeletni mišići se ponašaju po Starling – ovom zakonu.</a:t>
            </a:r>
            <a:endParaRPr lang="sr-Latn-RS" sz="2400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3" name="Picture 3" descr="D:\ljuba\das\FIZIOLOGIJA\prag\MP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15301" y="2430129"/>
            <a:ext cx="5535997" cy="3092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88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075969" cy="4459712"/>
            <a:chOff x="1443716" y="1561926"/>
            <a:chExt cx="1075969" cy="4459712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988" y="5185275"/>
              <a:ext cx="763378" cy="836363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794975" y="5549518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10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1446936" y="1561926"/>
            <a:ext cx="1075969" cy="3394775"/>
            <a:chOff x="5554456" y="1596989"/>
            <a:chExt cx="1075969" cy="3394775"/>
          </a:xfrm>
        </p:grpSpPr>
        <p:grpSp>
          <p:nvGrpSpPr>
            <p:cNvPr id="63" name="Group 62"/>
            <p:cNvGrpSpPr/>
            <p:nvPr/>
          </p:nvGrpSpPr>
          <p:grpSpPr>
            <a:xfrm>
              <a:off x="5554456" y="1596989"/>
              <a:ext cx="1075969" cy="2611868"/>
              <a:chOff x="6801792" y="1219025"/>
              <a:chExt cx="1065425" cy="4905375"/>
            </a:xfrm>
          </p:grpSpPr>
          <p:sp>
            <p:nvSpPr>
              <p:cNvPr id="64" name="Freeform 63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66" name="Trapezoid 65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rapezoid 66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265" y="4155401"/>
              <a:ext cx="763378" cy="836363"/>
            </a:xfrm>
            <a:prstGeom prst="rect">
              <a:avLst/>
            </a:prstGeom>
          </p:spPr>
        </p:pic>
        <p:sp>
          <p:nvSpPr>
            <p:cNvPr id="74" name="Rounded Rectangle 73"/>
            <p:cNvSpPr/>
            <p:nvPr/>
          </p:nvSpPr>
          <p:spPr>
            <a:xfrm>
              <a:off x="5914140" y="4532548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10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8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83920" y="3737187"/>
            <a:ext cx="4799089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10 x 8 = 80 g/cm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127197" cy="4580151"/>
            <a:chOff x="1443716" y="1561926"/>
            <a:chExt cx="1127197" cy="4580151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291" y="5176165"/>
              <a:ext cx="881622" cy="965912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803400" y="5731994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20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6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83920" y="3737187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20 x 6 = 120 g/cm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32801" y="1546413"/>
            <a:ext cx="1139335" cy="3768520"/>
            <a:chOff x="2491632" y="2937691"/>
            <a:chExt cx="1139335" cy="3768520"/>
          </a:xfrm>
        </p:grpSpPr>
        <p:grpSp>
          <p:nvGrpSpPr>
            <p:cNvPr id="48" name="Group 47"/>
            <p:cNvGrpSpPr/>
            <p:nvPr/>
          </p:nvGrpSpPr>
          <p:grpSpPr>
            <a:xfrm>
              <a:off x="2491632" y="2937691"/>
              <a:ext cx="1075969" cy="2850218"/>
              <a:chOff x="6801792" y="1219025"/>
              <a:chExt cx="1065425" cy="4905375"/>
            </a:xfrm>
          </p:grpSpPr>
          <p:sp>
            <p:nvSpPr>
              <p:cNvPr id="49" name="Freeform 48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1" name="Trapezoid 50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rapezoid 51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9345" y="5740299"/>
              <a:ext cx="881622" cy="965912"/>
            </a:xfrm>
            <a:prstGeom prst="rect">
              <a:avLst/>
            </a:prstGeom>
          </p:spPr>
        </p:pic>
        <p:sp>
          <p:nvSpPr>
            <p:cNvPr id="82" name="Rounded Rectangle 81"/>
            <p:cNvSpPr/>
            <p:nvPr/>
          </p:nvSpPr>
          <p:spPr>
            <a:xfrm>
              <a:off x="2863454" y="6296128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20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8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6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208318" cy="4758723"/>
            <a:chOff x="1443716" y="1561926"/>
            <a:chExt cx="1208318" cy="4758723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173" y="5176987"/>
              <a:ext cx="1043861" cy="1143662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803400" y="5853734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30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5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83920" y="3737187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30 x 5 = 150 g/cm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41404" y="1569120"/>
            <a:ext cx="1215127" cy="4382519"/>
            <a:chOff x="2675995" y="2130494"/>
            <a:chExt cx="1215127" cy="4382519"/>
          </a:xfrm>
        </p:grpSpPr>
        <p:grpSp>
          <p:nvGrpSpPr>
            <p:cNvPr id="63" name="Group 62"/>
            <p:cNvGrpSpPr/>
            <p:nvPr/>
          </p:nvGrpSpPr>
          <p:grpSpPr>
            <a:xfrm>
              <a:off x="2675995" y="2130494"/>
              <a:ext cx="1075969" cy="3328453"/>
              <a:chOff x="6801792" y="1219025"/>
              <a:chExt cx="1065425" cy="4905375"/>
            </a:xfrm>
          </p:grpSpPr>
          <p:sp>
            <p:nvSpPr>
              <p:cNvPr id="64" name="Freeform 63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66" name="Trapezoid 65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rapezoid 66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261" y="5369351"/>
              <a:ext cx="1043861" cy="1143662"/>
            </a:xfrm>
            <a:prstGeom prst="rect">
              <a:avLst/>
            </a:prstGeom>
          </p:spPr>
        </p:pic>
        <p:sp>
          <p:nvSpPr>
            <p:cNvPr id="74" name="Rounded Rectangle 73"/>
            <p:cNvSpPr/>
            <p:nvPr/>
          </p:nvSpPr>
          <p:spPr>
            <a:xfrm>
              <a:off x="3042488" y="6046098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30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5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6" grpId="0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245250" cy="4867113"/>
            <a:chOff x="1443716" y="1561926"/>
            <a:chExt cx="1245250" cy="4867113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361" y="5162949"/>
              <a:ext cx="1155605" cy="1266090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791469" y="5855200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40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4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83920" y="3737187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40 x 4 = 160 g/cm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43236" y="1561926"/>
            <a:ext cx="1260873" cy="4724748"/>
            <a:chOff x="2861304" y="2494289"/>
            <a:chExt cx="1260873" cy="4724748"/>
          </a:xfrm>
        </p:grpSpPr>
        <p:grpSp>
          <p:nvGrpSpPr>
            <p:cNvPr id="75" name="Group 74"/>
            <p:cNvGrpSpPr/>
            <p:nvPr/>
          </p:nvGrpSpPr>
          <p:grpSpPr>
            <a:xfrm>
              <a:off x="2861304" y="2494289"/>
              <a:ext cx="1075969" cy="3546594"/>
              <a:chOff x="6801792" y="1219025"/>
              <a:chExt cx="1065425" cy="4905375"/>
            </a:xfrm>
          </p:grpSpPr>
          <p:sp>
            <p:nvSpPr>
              <p:cNvPr id="83" name="Freeform 8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85" name="Trapezoid 8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rapezoid 8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572" y="5952947"/>
              <a:ext cx="1155605" cy="1266090"/>
            </a:xfrm>
            <a:prstGeom prst="rect">
              <a:avLst/>
            </a:prstGeom>
          </p:spPr>
        </p:pic>
        <p:sp>
          <p:nvSpPr>
            <p:cNvPr id="79" name="Rounded Rectangle 78"/>
            <p:cNvSpPr/>
            <p:nvPr/>
          </p:nvSpPr>
          <p:spPr>
            <a:xfrm>
              <a:off x="3224680" y="6645198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40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1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6" grpId="0"/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309251" cy="4988181"/>
            <a:chOff x="1443716" y="1561926"/>
            <a:chExt cx="1309251" cy="4988181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237" y="5185275"/>
              <a:ext cx="1245730" cy="1364832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803400" y="6026321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50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3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83920" y="3737187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50 x 3 = </a:t>
            </a:r>
            <a:r>
              <a:rPr lang="sr-Latn-RS" sz="4000" b="1">
                <a:solidFill>
                  <a:schemeClr val="tx1"/>
                </a:solidFill>
                <a:latin typeface="Garamond" pitchFamily="18" charset="0"/>
              </a:rPr>
              <a:t>150</a:t>
            </a:r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 g/cm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55917" y="1561926"/>
            <a:ext cx="1307511" cy="4869626"/>
            <a:chOff x="2669845" y="1561925"/>
            <a:chExt cx="1307511" cy="4869626"/>
          </a:xfrm>
        </p:grpSpPr>
        <p:grpSp>
          <p:nvGrpSpPr>
            <p:cNvPr id="75" name="Group 74"/>
            <p:cNvGrpSpPr/>
            <p:nvPr/>
          </p:nvGrpSpPr>
          <p:grpSpPr>
            <a:xfrm>
              <a:off x="2669845" y="1561925"/>
              <a:ext cx="1075969" cy="3612975"/>
              <a:chOff x="6801792" y="1219025"/>
              <a:chExt cx="1065425" cy="4905375"/>
            </a:xfrm>
          </p:grpSpPr>
          <p:sp>
            <p:nvSpPr>
              <p:cNvPr id="83" name="Freeform 8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85" name="Trapezoid 8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rapezoid 8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2731626" y="5066719"/>
              <a:ext cx="1245730" cy="1364832"/>
              <a:chOff x="4471740" y="5007468"/>
              <a:chExt cx="1245730" cy="1364832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1740" y="5007468"/>
                <a:ext cx="1245730" cy="1364832"/>
              </a:xfrm>
              <a:prstGeom prst="rect">
                <a:avLst/>
              </a:prstGeom>
            </p:spPr>
          </p:pic>
          <p:sp>
            <p:nvSpPr>
              <p:cNvPr id="36" name="Rounded Rectangle 35"/>
              <p:cNvSpPr/>
              <p:nvPr/>
            </p:nvSpPr>
            <p:spPr>
              <a:xfrm>
                <a:off x="4767903" y="5848514"/>
                <a:ext cx="653404" cy="34329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>
                    <a:solidFill>
                      <a:schemeClr val="bg1"/>
                    </a:solidFill>
                    <a:latin typeface="Garamond" pitchFamily="18" charset="0"/>
                  </a:rPr>
                  <a:t>50 g</a:t>
                </a:r>
                <a:endParaRPr lang="en-US">
                  <a:solidFill>
                    <a:schemeClr val="bg1"/>
                  </a:solidFill>
                  <a:latin typeface="Garamond" pitchFamily="18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266946" y="5391007"/>
            <a:ext cx="5565555" cy="1074217"/>
            <a:chOff x="3161491" y="5234187"/>
            <a:chExt cx="5565555" cy="1074217"/>
          </a:xfrm>
        </p:grpSpPr>
        <p:grpSp>
          <p:nvGrpSpPr>
            <p:cNvPr id="129" name="Group 128"/>
            <p:cNvGrpSpPr/>
            <p:nvPr/>
          </p:nvGrpSpPr>
          <p:grpSpPr>
            <a:xfrm flipH="1">
              <a:off x="3161491" y="5234187"/>
              <a:ext cx="1774436" cy="1072364"/>
              <a:chOff x="6952610" y="5236040"/>
              <a:chExt cx="1774436" cy="1072364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6952610" y="5770369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34" name="Flowchart: Process 133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lowchart: Process 134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6952610" y="5236040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32" name="Flowchart: Process 131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Process 132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6952610" y="5236040"/>
              <a:ext cx="1774436" cy="1072364"/>
              <a:chOff x="6952610" y="5236040"/>
              <a:chExt cx="1774436" cy="1072364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6952610" y="5770369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27" name="Flowchart: Process 126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lowchart: Process 127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952610" y="5236040"/>
                <a:ext cx="1774436" cy="538035"/>
                <a:chOff x="7017095" y="4593603"/>
                <a:chExt cx="1774436" cy="538035"/>
              </a:xfrm>
            </p:grpSpPr>
            <p:sp>
              <p:nvSpPr>
                <p:cNvPr id="22" name="Flowchart: Process 21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lowchart: Process 124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4724777" y="5340376"/>
              <a:ext cx="2520159" cy="406739"/>
              <a:chOff x="5144654" y="5543745"/>
              <a:chExt cx="2520159" cy="406739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338364" y="5714265"/>
                <a:ext cx="21402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5144654" y="5543745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46" name="Oval 45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62" name="Oval 61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57" name="Oval 5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64" name="Group 63"/>
              <p:cNvGrpSpPr/>
              <p:nvPr/>
            </p:nvGrpSpPr>
            <p:grpSpPr>
              <a:xfrm flipH="1">
                <a:off x="6796469" y="5549544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82" name="Oval 81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80" name="Oval 79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Oval 80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71" name="Oval 7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" name="Group 67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69" name="Oval 68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Oval 69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93" name="Group 92"/>
            <p:cNvGrpSpPr/>
            <p:nvPr/>
          </p:nvGrpSpPr>
          <p:grpSpPr>
            <a:xfrm>
              <a:off x="4733015" y="5867691"/>
              <a:ext cx="2520159" cy="406739"/>
              <a:chOff x="5144654" y="5543745"/>
              <a:chExt cx="2520159" cy="406739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5338364" y="5714265"/>
                <a:ext cx="21402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Group 94"/>
              <p:cNvGrpSpPr/>
              <p:nvPr/>
            </p:nvGrpSpPr>
            <p:grpSpPr>
              <a:xfrm>
                <a:off x="5144654" y="5543745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23" name="Oval 122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21" name="Oval 12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Oval 12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17" name="Oval 11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15" name="Oval 114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96" name="Group 95"/>
              <p:cNvGrpSpPr/>
              <p:nvPr/>
            </p:nvGrpSpPr>
            <p:grpSpPr>
              <a:xfrm flipH="1">
                <a:off x="6796469" y="5549544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9" name="Oval 108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Oval 109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7" name="Oval 10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Oval 107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3" name="Oval 102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Oval 103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1" name="Oval 10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136" name="Rounded Rectangle 135"/>
          <p:cNvSpPr/>
          <p:nvPr/>
        </p:nvSpPr>
        <p:spPr>
          <a:xfrm>
            <a:off x="3309319" y="4592850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b="1">
                <a:solidFill>
                  <a:srgbClr val="D84256"/>
                </a:solidFill>
                <a:latin typeface="Garamond" pitchFamily="18" charset="0"/>
              </a:rPr>
              <a:t>Starling-ov zakon</a:t>
            </a:r>
            <a:endParaRPr lang="en-US" sz="3600" b="1" dirty="0">
              <a:solidFill>
                <a:srgbClr val="D8425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6" grpId="0"/>
      <p:bldP spid="77" grpId="0"/>
      <p:bldP spid="1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309251" cy="4988181"/>
            <a:chOff x="1443716" y="1561926"/>
            <a:chExt cx="1309251" cy="4988181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237" y="5185275"/>
              <a:ext cx="1245730" cy="1364832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758827" y="6026321"/>
              <a:ext cx="716285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250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845437" y="5330582"/>
            <a:ext cx="6093419" cy="1074217"/>
            <a:chOff x="3036268" y="5271477"/>
            <a:chExt cx="6093419" cy="1074217"/>
          </a:xfrm>
        </p:grpSpPr>
        <p:grpSp>
          <p:nvGrpSpPr>
            <p:cNvPr id="129" name="Group 128"/>
            <p:cNvGrpSpPr/>
            <p:nvPr/>
          </p:nvGrpSpPr>
          <p:grpSpPr>
            <a:xfrm flipH="1">
              <a:off x="3036268" y="5273330"/>
              <a:ext cx="1774436" cy="1072364"/>
              <a:chOff x="6952610" y="5236040"/>
              <a:chExt cx="1774436" cy="1072364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6952610" y="5770369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34" name="Flowchart: Process 133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lowchart: Process 134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6952610" y="5236040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32" name="Flowchart: Process 131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Process 132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7355251" y="5271477"/>
              <a:ext cx="1774436" cy="1072364"/>
              <a:chOff x="6952610" y="5236040"/>
              <a:chExt cx="1774436" cy="1072364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6952610" y="5770369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27" name="Flowchart: Process 126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lowchart: Process 127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952610" y="5236040"/>
                <a:ext cx="1774436" cy="538035"/>
                <a:chOff x="7017095" y="4593603"/>
                <a:chExt cx="1774436" cy="538035"/>
              </a:xfrm>
            </p:grpSpPr>
            <p:sp>
              <p:nvSpPr>
                <p:cNvPr id="22" name="Flowchart: Process 21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lowchart: Process 124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4822280" y="5379638"/>
              <a:ext cx="2520159" cy="406739"/>
              <a:chOff x="5144654" y="5543745"/>
              <a:chExt cx="2520159" cy="406739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338364" y="5714265"/>
                <a:ext cx="21402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5144654" y="5543745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46" name="Oval 45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62" name="Oval 61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57" name="Oval 5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64" name="Group 63"/>
              <p:cNvGrpSpPr/>
              <p:nvPr/>
            </p:nvGrpSpPr>
            <p:grpSpPr>
              <a:xfrm flipH="1">
                <a:off x="6796469" y="5549544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82" name="Oval 81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80" name="Oval 79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Oval 80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71" name="Oval 7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" name="Group 67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69" name="Oval 68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Oval 69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93" name="Group 92"/>
            <p:cNvGrpSpPr/>
            <p:nvPr/>
          </p:nvGrpSpPr>
          <p:grpSpPr>
            <a:xfrm>
              <a:off x="4830518" y="5906953"/>
              <a:ext cx="2520159" cy="406739"/>
              <a:chOff x="5144654" y="5543745"/>
              <a:chExt cx="2520159" cy="406739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5338364" y="5714265"/>
                <a:ext cx="21402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Group 94"/>
              <p:cNvGrpSpPr/>
              <p:nvPr/>
            </p:nvGrpSpPr>
            <p:grpSpPr>
              <a:xfrm>
                <a:off x="5144654" y="5543745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23" name="Oval 122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21" name="Oval 12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Oval 12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17" name="Oval 11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15" name="Oval 114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96" name="Group 95"/>
              <p:cNvGrpSpPr/>
              <p:nvPr/>
            </p:nvGrpSpPr>
            <p:grpSpPr>
              <a:xfrm flipH="1">
                <a:off x="6796469" y="5549544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9" name="Oval 108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Oval 109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7" name="Oval 10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Oval 107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3" name="Oval 102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Oval 103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1" name="Oval 10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151" name="Rounded Rectangle 150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0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3309319" y="4592850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b="1">
                <a:solidFill>
                  <a:srgbClr val="D84256"/>
                </a:solidFill>
                <a:latin typeface="Garamond" pitchFamily="18" charset="0"/>
              </a:rPr>
              <a:t>Starling-ov zakon</a:t>
            </a:r>
            <a:endParaRPr lang="en-US" sz="3600" b="1" dirty="0">
              <a:solidFill>
                <a:srgbClr val="D8425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151" grpId="0"/>
      <p:bldP spid="1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4572000" y="1819184"/>
              <a:ext cx="1017100" cy="89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15381" y="3289437"/>
              <a:ext cx="1072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Kost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9100" y="1592811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Epimizijum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814543" y="2735493"/>
              <a:ext cx="1017100" cy="89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01014" y="2045978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Perimizijum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92400" y="1096537"/>
              <a:ext cx="129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Tetiva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751502" y="1384309"/>
              <a:ext cx="1340898" cy="3883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777290" y="1259523"/>
              <a:ext cx="794710" cy="427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572000" y="1032841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Krvni sudovi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31643" y="2507643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Endomizijum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4683914" y="2267890"/>
              <a:ext cx="1017100" cy="89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4" idx="2"/>
            </p:cNvCxnSpPr>
            <p:nvPr/>
          </p:nvCxnSpPr>
          <p:spPr>
            <a:xfrm>
              <a:off x="6262007" y="3490856"/>
              <a:ext cx="5784" cy="9256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135319" y="3029191"/>
              <a:ext cx="22533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Mišićno vlakno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06867" y="5730947"/>
              <a:ext cx="1436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Miofibril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6825327" y="4805306"/>
              <a:ext cx="5784" cy="9256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54" y="760777"/>
            <a:ext cx="4816584" cy="5980650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352675" y="258520"/>
            <a:ext cx="4533899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Građa skeletnih mišića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5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02" y="1952624"/>
            <a:ext cx="6625997" cy="490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1" y="2066925"/>
            <a:ext cx="2610980" cy="446722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518002" y="258520"/>
            <a:ext cx="4139974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Atrophia</a:t>
            </a:r>
            <a:r>
              <a:rPr kumimoji="0" lang="sr-Latn-RS" sz="3200" b="1" i="1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neuropatica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5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518002" y="258520"/>
            <a:ext cx="4139974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Hemiplegia laryngis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0" y="2152265"/>
            <a:ext cx="3601094" cy="3301642"/>
          </a:xfrm>
          <a:prstGeom prst="ellipse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1878126" y="2979173"/>
            <a:ext cx="613002" cy="1514475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71549" y="2405921"/>
            <a:ext cx="1213078" cy="147075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5393" y="1924889"/>
            <a:ext cx="1584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i="1" smtClean="0">
                <a:solidFill>
                  <a:schemeClr val="bg1"/>
                </a:solidFill>
                <a:latin typeface="Garamond" panose="02020404030301010803" pitchFamily="18" charset="0"/>
              </a:rPr>
              <a:t>Rima glottidis</a:t>
            </a:r>
            <a:endParaRPr lang="en-US" sz="2000" i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9252" y="5615751"/>
            <a:ext cx="1436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i="1" smtClean="0">
                <a:solidFill>
                  <a:schemeClr val="bg1"/>
                </a:solidFill>
                <a:latin typeface="Garamond" panose="02020404030301010803" pitchFamily="18" charset="0"/>
              </a:rPr>
              <a:t>Plica vocalis</a:t>
            </a:r>
            <a:endParaRPr lang="en-US" sz="2000" i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2438400" y="4286250"/>
            <a:ext cx="1348889" cy="132950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3513" y="5615751"/>
            <a:ext cx="1436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i="1" smtClean="0">
                <a:solidFill>
                  <a:schemeClr val="bg1"/>
                </a:solidFill>
                <a:latin typeface="Garamond" panose="02020404030301010803" pitchFamily="18" charset="0"/>
              </a:rPr>
              <a:t>Epiglottis</a:t>
            </a:r>
            <a:endParaRPr lang="en-US" sz="2000" i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971550" y="4946279"/>
            <a:ext cx="718036" cy="6694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3837" t="24935" r="22093" b="18837"/>
          <a:stretch/>
        </p:blipFill>
        <p:spPr>
          <a:xfrm>
            <a:off x="5029823" y="2162067"/>
            <a:ext cx="3545983" cy="3291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918942" y="1082661"/>
            <a:ext cx="253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smtClean="0">
                <a:solidFill>
                  <a:schemeClr val="bg1"/>
                </a:solidFill>
                <a:latin typeface="Garamond" panose="02020404030301010803" pitchFamily="18" charset="0"/>
              </a:rPr>
              <a:t>Anatomija grkljana</a:t>
            </a:r>
            <a:endParaRPr lang="en-US" sz="20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2291" y="1082661"/>
            <a:ext cx="253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i="1" smtClean="0">
                <a:solidFill>
                  <a:schemeClr val="bg1"/>
                </a:solidFill>
                <a:latin typeface="Garamond" panose="02020404030301010803" pitchFamily="18" charset="0"/>
              </a:rPr>
              <a:t>Hemiplegia laryngis</a:t>
            </a:r>
            <a:endParaRPr lang="en-US" sz="2000" b="1" i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744570" y="3402602"/>
            <a:ext cx="345766" cy="1405372"/>
          </a:xfrm>
          <a:custGeom>
            <a:avLst/>
            <a:gdLst>
              <a:gd name="connsiteX0" fmla="*/ 66296 w 343818"/>
              <a:gd name="connsiteY0" fmla="*/ 344553 h 1336654"/>
              <a:gd name="connsiteX1" fmla="*/ 71009 w 343818"/>
              <a:gd name="connsiteY1" fmla="*/ 207864 h 1336654"/>
              <a:gd name="connsiteX2" fmla="*/ 85150 w 343818"/>
              <a:gd name="connsiteY2" fmla="*/ 38182 h 1336654"/>
              <a:gd name="connsiteX3" fmla="*/ 136997 w 343818"/>
              <a:gd name="connsiteY3" fmla="*/ 474 h 1336654"/>
              <a:gd name="connsiteX4" fmla="*/ 221838 w 343818"/>
              <a:gd name="connsiteY4" fmla="*/ 52322 h 1336654"/>
              <a:gd name="connsiteX5" fmla="*/ 311393 w 343818"/>
              <a:gd name="connsiteY5" fmla="*/ 363406 h 1336654"/>
              <a:gd name="connsiteX6" fmla="*/ 339673 w 343818"/>
              <a:gd name="connsiteY6" fmla="*/ 754619 h 1336654"/>
              <a:gd name="connsiteX7" fmla="*/ 339673 w 343818"/>
              <a:gd name="connsiteY7" fmla="*/ 877167 h 1336654"/>
              <a:gd name="connsiteX8" fmla="*/ 301966 w 343818"/>
              <a:gd name="connsiteY8" fmla="*/ 947868 h 1336654"/>
              <a:gd name="connsiteX9" fmla="*/ 198271 w 343818"/>
              <a:gd name="connsiteY9" fmla="*/ 1122264 h 1336654"/>
              <a:gd name="connsiteX10" fmla="*/ 160564 w 343818"/>
              <a:gd name="connsiteY10" fmla="*/ 1287233 h 1336654"/>
              <a:gd name="connsiteX11" fmla="*/ 94576 w 343818"/>
              <a:gd name="connsiteY11" fmla="*/ 1334367 h 1336654"/>
              <a:gd name="connsiteX12" fmla="*/ 71009 w 343818"/>
              <a:gd name="connsiteY12" fmla="*/ 1310800 h 1336654"/>
              <a:gd name="connsiteX13" fmla="*/ 28589 w 343818"/>
              <a:gd name="connsiteY13" fmla="*/ 1155258 h 1336654"/>
              <a:gd name="connsiteX14" fmla="*/ 14449 w 343818"/>
              <a:gd name="connsiteY14" fmla="*/ 1009142 h 1336654"/>
              <a:gd name="connsiteX15" fmla="*/ 308 w 343818"/>
              <a:gd name="connsiteY15" fmla="*/ 867740 h 1336654"/>
              <a:gd name="connsiteX16" fmla="*/ 28589 w 343818"/>
              <a:gd name="connsiteY16" fmla="*/ 660351 h 1336654"/>
              <a:gd name="connsiteX17" fmla="*/ 56869 w 343818"/>
              <a:gd name="connsiteY17" fmla="*/ 533089 h 1336654"/>
              <a:gd name="connsiteX18" fmla="*/ 56869 w 343818"/>
              <a:gd name="connsiteY18" fmla="*/ 419967 h 1336654"/>
              <a:gd name="connsiteX19" fmla="*/ 66296 w 343818"/>
              <a:gd name="connsiteY19" fmla="*/ 344553 h 1336654"/>
              <a:gd name="connsiteX0" fmla="*/ 66296 w 343818"/>
              <a:gd name="connsiteY0" fmla="*/ 344553 h 1336654"/>
              <a:gd name="connsiteX1" fmla="*/ 71009 w 343818"/>
              <a:gd name="connsiteY1" fmla="*/ 207864 h 1336654"/>
              <a:gd name="connsiteX2" fmla="*/ 85150 w 343818"/>
              <a:gd name="connsiteY2" fmla="*/ 38182 h 1336654"/>
              <a:gd name="connsiteX3" fmla="*/ 136997 w 343818"/>
              <a:gd name="connsiteY3" fmla="*/ 474 h 1336654"/>
              <a:gd name="connsiteX4" fmla="*/ 221838 w 343818"/>
              <a:gd name="connsiteY4" fmla="*/ 52322 h 1336654"/>
              <a:gd name="connsiteX5" fmla="*/ 311393 w 343818"/>
              <a:gd name="connsiteY5" fmla="*/ 363406 h 1336654"/>
              <a:gd name="connsiteX6" fmla="*/ 339673 w 343818"/>
              <a:gd name="connsiteY6" fmla="*/ 754619 h 1336654"/>
              <a:gd name="connsiteX7" fmla="*/ 339673 w 343818"/>
              <a:gd name="connsiteY7" fmla="*/ 877167 h 1336654"/>
              <a:gd name="connsiteX8" fmla="*/ 301966 w 343818"/>
              <a:gd name="connsiteY8" fmla="*/ 947868 h 1336654"/>
              <a:gd name="connsiteX9" fmla="*/ 198271 w 343818"/>
              <a:gd name="connsiteY9" fmla="*/ 1122264 h 1336654"/>
              <a:gd name="connsiteX10" fmla="*/ 160564 w 343818"/>
              <a:gd name="connsiteY10" fmla="*/ 1287233 h 1336654"/>
              <a:gd name="connsiteX11" fmla="*/ 124769 w 343818"/>
              <a:gd name="connsiteY11" fmla="*/ 1334367 h 1336654"/>
              <a:gd name="connsiteX12" fmla="*/ 71009 w 343818"/>
              <a:gd name="connsiteY12" fmla="*/ 1310800 h 1336654"/>
              <a:gd name="connsiteX13" fmla="*/ 28589 w 343818"/>
              <a:gd name="connsiteY13" fmla="*/ 1155258 h 1336654"/>
              <a:gd name="connsiteX14" fmla="*/ 14449 w 343818"/>
              <a:gd name="connsiteY14" fmla="*/ 1009142 h 1336654"/>
              <a:gd name="connsiteX15" fmla="*/ 308 w 343818"/>
              <a:gd name="connsiteY15" fmla="*/ 867740 h 1336654"/>
              <a:gd name="connsiteX16" fmla="*/ 28589 w 343818"/>
              <a:gd name="connsiteY16" fmla="*/ 660351 h 1336654"/>
              <a:gd name="connsiteX17" fmla="*/ 56869 w 343818"/>
              <a:gd name="connsiteY17" fmla="*/ 533089 h 1336654"/>
              <a:gd name="connsiteX18" fmla="*/ 56869 w 343818"/>
              <a:gd name="connsiteY18" fmla="*/ 419967 h 1336654"/>
              <a:gd name="connsiteX19" fmla="*/ 66296 w 343818"/>
              <a:gd name="connsiteY19" fmla="*/ 344553 h 1336654"/>
              <a:gd name="connsiteX0" fmla="*/ 66296 w 345766"/>
              <a:gd name="connsiteY0" fmla="*/ 344553 h 1336654"/>
              <a:gd name="connsiteX1" fmla="*/ 71009 w 345766"/>
              <a:gd name="connsiteY1" fmla="*/ 207864 h 1336654"/>
              <a:gd name="connsiteX2" fmla="*/ 85150 w 345766"/>
              <a:gd name="connsiteY2" fmla="*/ 38182 h 1336654"/>
              <a:gd name="connsiteX3" fmla="*/ 136997 w 345766"/>
              <a:gd name="connsiteY3" fmla="*/ 474 h 1336654"/>
              <a:gd name="connsiteX4" fmla="*/ 221838 w 345766"/>
              <a:gd name="connsiteY4" fmla="*/ 52322 h 1336654"/>
              <a:gd name="connsiteX5" fmla="*/ 311393 w 345766"/>
              <a:gd name="connsiteY5" fmla="*/ 363406 h 1336654"/>
              <a:gd name="connsiteX6" fmla="*/ 339673 w 345766"/>
              <a:gd name="connsiteY6" fmla="*/ 754619 h 1336654"/>
              <a:gd name="connsiteX7" fmla="*/ 339673 w 345766"/>
              <a:gd name="connsiteY7" fmla="*/ 877167 h 1336654"/>
              <a:gd name="connsiteX8" fmla="*/ 273930 w 345766"/>
              <a:gd name="connsiteY8" fmla="*/ 995313 h 1336654"/>
              <a:gd name="connsiteX9" fmla="*/ 198271 w 345766"/>
              <a:gd name="connsiteY9" fmla="*/ 1122264 h 1336654"/>
              <a:gd name="connsiteX10" fmla="*/ 160564 w 345766"/>
              <a:gd name="connsiteY10" fmla="*/ 1287233 h 1336654"/>
              <a:gd name="connsiteX11" fmla="*/ 124769 w 345766"/>
              <a:gd name="connsiteY11" fmla="*/ 1334367 h 1336654"/>
              <a:gd name="connsiteX12" fmla="*/ 71009 w 345766"/>
              <a:gd name="connsiteY12" fmla="*/ 1310800 h 1336654"/>
              <a:gd name="connsiteX13" fmla="*/ 28589 w 345766"/>
              <a:gd name="connsiteY13" fmla="*/ 1155258 h 1336654"/>
              <a:gd name="connsiteX14" fmla="*/ 14449 w 345766"/>
              <a:gd name="connsiteY14" fmla="*/ 1009142 h 1336654"/>
              <a:gd name="connsiteX15" fmla="*/ 308 w 345766"/>
              <a:gd name="connsiteY15" fmla="*/ 867740 h 1336654"/>
              <a:gd name="connsiteX16" fmla="*/ 28589 w 345766"/>
              <a:gd name="connsiteY16" fmla="*/ 660351 h 1336654"/>
              <a:gd name="connsiteX17" fmla="*/ 56869 w 345766"/>
              <a:gd name="connsiteY17" fmla="*/ 533089 h 1336654"/>
              <a:gd name="connsiteX18" fmla="*/ 56869 w 345766"/>
              <a:gd name="connsiteY18" fmla="*/ 419967 h 1336654"/>
              <a:gd name="connsiteX19" fmla="*/ 66296 w 345766"/>
              <a:gd name="connsiteY19" fmla="*/ 344553 h 1336654"/>
              <a:gd name="connsiteX0" fmla="*/ 66296 w 345766"/>
              <a:gd name="connsiteY0" fmla="*/ 344553 h 1336654"/>
              <a:gd name="connsiteX1" fmla="*/ 71009 w 345766"/>
              <a:gd name="connsiteY1" fmla="*/ 207864 h 1336654"/>
              <a:gd name="connsiteX2" fmla="*/ 85150 w 345766"/>
              <a:gd name="connsiteY2" fmla="*/ 38182 h 1336654"/>
              <a:gd name="connsiteX3" fmla="*/ 136997 w 345766"/>
              <a:gd name="connsiteY3" fmla="*/ 474 h 1336654"/>
              <a:gd name="connsiteX4" fmla="*/ 221838 w 345766"/>
              <a:gd name="connsiteY4" fmla="*/ 52322 h 1336654"/>
              <a:gd name="connsiteX5" fmla="*/ 311393 w 345766"/>
              <a:gd name="connsiteY5" fmla="*/ 363406 h 1336654"/>
              <a:gd name="connsiteX6" fmla="*/ 339673 w 345766"/>
              <a:gd name="connsiteY6" fmla="*/ 754619 h 1336654"/>
              <a:gd name="connsiteX7" fmla="*/ 339673 w 345766"/>
              <a:gd name="connsiteY7" fmla="*/ 855601 h 1336654"/>
              <a:gd name="connsiteX8" fmla="*/ 273930 w 345766"/>
              <a:gd name="connsiteY8" fmla="*/ 995313 h 1336654"/>
              <a:gd name="connsiteX9" fmla="*/ 198271 w 345766"/>
              <a:gd name="connsiteY9" fmla="*/ 1122264 h 1336654"/>
              <a:gd name="connsiteX10" fmla="*/ 160564 w 345766"/>
              <a:gd name="connsiteY10" fmla="*/ 1287233 h 1336654"/>
              <a:gd name="connsiteX11" fmla="*/ 124769 w 345766"/>
              <a:gd name="connsiteY11" fmla="*/ 1334367 h 1336654"/>
              <a:gd name="connsiteX12" fmla="*/ 71009 w 345766"/>
              <a:gd name="connsiteY12" fmla="*/ 1310800 h 1336654"/>
              <a:gd name="connsiteX13" fmla="*/ 28589 w 345766"/>
              <a:gd name="connsiteY13" fmla="*/ 1155258 h 1336654"/>
              <a:gd name="connsiteX14" fmla="*/ 14449 w 345766"/>
              <a:gd name="connsiteY14" fmla="*/ 1009142 h 1336654"/>
              <a:gd name="connsiteX15" fmla="*/ 308 w 345766"/>
              <a:gd name="connsiteY15" fmla="*/ 867740 h 1336654"/>
              <a:gd name="connsiteX16" fmla="*/ 28589 w 345766"/>
              <a:gd name="connsiteY16" fmla="*/ 660351 h 1336654"/>
              <a:gd name="connsiteX17" fmla="*/ 56869 w 345766"/>
              <a:gd name="connsiteY17" fmla="*/ 533089 h 1336654"/>
              <a:gd name="connsiteX18" fmla="*/ 56869 w 345766"/>
              <a:gd name="connsiteY18" fmla="*/ 419967 h 1336654"/>
              <a:gd name="connsiteX19" fmla="*/ 66296 w 345766"/>
              <a:gd name="connsiteY19" fmla="*/ 344553 h 1336654"/>
              <a:gd name="connsiteX0" fmla="*/ 66296 w 345766"/>
              <a:gd name="connsiteY0" fmla="*/ 344553 h 1336654"/>
              <a:gd name="connsiteX1" fmla="*/ 71009 w 345766"/>
              <a:gd name="connsiteY1" fmla="*/ 207864 h 1336654"/>
              <a:gd name="connsiteX2" fmla="*/ 85150 w 345766"/>
              <a:gd name="connsiteY2" fmla="*/ 38182 h 1336654"/>
              <a:gd name="connsiteX3" fmla="*/ 136997 w 345766"/>
              <a:gd name="connsiteY3" fmla="*/ 474 h 1336654"/>
              <a:gd name="connsiteX4" fmla="*/ 221838 w 345766"/>
              <a:gd name="connsiteY4" fmla="*/ 52322 h 1336654"/>
              <a:gd name="connsiteX5" fmla="*/ 311393 w 345766"/>
              <a:gd name="connsiteY5" fmla="*/ 363406 h 1336654"/>
              <a:gd name="connsiteX6" fmla="*/ 339673 w 345766"/>
              <a:gd name="connsiteY6" fmla="*/ 754619 h 1336654"/>
              <a:gd name="connsiteX7" fmla="*/ 339673 w 345766"/>
              <a:gd name="connsiteY7" fmla="*/ 855601 h 1336654"/>
              <a:gd name="connsiteX8" fmla="*/ 273930 w 345766"/>
              <a:gd name="connsiteY8" fmla="*/ 995313 h 1336654"/>
              <a:gd name="connsiteX9" fmla="*/ 198271 w 345766"/>
              <a:gd name="connsiteY9" fmla="*/ 1122264 h 1336654"/>
              <a:gd name="connsiteX10" fmla="*/ 160564 w 345766"/>
              <a:gd name="connsiteY10" fmla="*/ 1287233 h 1336654"/>
              <a:gd name="connsiteX11" fmla="*/ 124769 w 345766"/>
              <a:gd name="connsiteY11" fmla="*/ 1334367 h 1336654"/>
              <a:gd name="connsiteX12" fmla="*/ 71009 w 345766"/>
              <a:gd name="connsiteY12" fmla="*/ 1310800 h 1336654"/>
              <a:gd name="connsiteX13" fmla="*/ 28589 w 345766"/>
              <a:gd name="connsiteY13" fmla="*/ 1155258 h 1336654"/>
              <a:gd name="connsiteX14" fmla="*/ 14449 w 345766"/>
              <a:gd name="connsiteY14" fmla="*/ 1009142 h 1336654"/>
              <a:gd name="connsiteX15" fmla="*/ 308 w 345766"/>
              <a:gd name="connsiteY15" fmla="*/ 867740 h 1336654"/>
              <a:gd name="connsiteX16" fmla="*/ 28589 w 345766"/>
              <a:gd name="connsiteY16" fmla="*/ 660351 h 1336654"/>
              <a:gd name="connsiteX17" fmla="*/ 56869 w 345766"/>
              <a:gd name="connsiteY17" fmla="*/ 533089 h 1336654"/>
              <a:gd name="connsiteX18" fmla="*/ 56869 w 345766"/>
              <a:gd name="connsiteY18" fmla="*/ 419967 h 1336654"/>
              <a:gd name="connsiteX19" fmla="*/ 66296 w 345766"/>
              <a:gd name="connsiteY19" fmla="*/ 344553 h 133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766" h="1336654">
                <a:moveTo>
                  <a:pt x="66296" y="344553"/>
                </a:moveTo>
                <a:cubicBezTo>
                  <a:pt x="67081" y="301739"/>
                  <a:pt x="67867" y="258926"/>
                  <a:pt x="71009" y="207864"/>
                </a:cubicBezTo>
                <a:cubicBezTo>
                  <a:pt x="74151" y="156802"/>
                  <a:pt x="74152" y="72747"/>
                  <a:pt x="85150" y="38182"/>
                </a:cubicBezTo>
                <a:cubicBezTo>
                  <a:pt x="96148" y="3617"/>
                  <a:pt x="114216" y="-1883"/>
                  <a:pt x="136997" y="474"/>
                </a:cubicBezTo>
                <a:cubicBezTo>
                  <a:pt x="159778" y="2831"/>
                  <a:pt x="192772" y="-8167"/>
                  <a:pt x="221838" y="52322"/>
                </a:cubicBezTo>
                <a:cubicBezTo>
                  <a:pt x="250904" y="112811"/>
                  <a:pt x="291754" y="246356"/>
                  <a:pt x="311393" y="363406"/>
                </a:cubicBezTo>
                <a:cubicBezTo>
                  <a:pt x="331032" y="480456"/>
                  <a:pt x="334960" y="672587"/>
                  <a:pt x="339673" y="754619"/>
                </a:cubicBezTo>
                <a:cubicBezTo>
                  <a:pt x="344386" y="836651"/>
                  <a:pt x="350630" y="800389"/>
                  <a:pt x="339673" y="855601"/>
                </a:cubicBezTo>
                <a:cubicBezTo>
                  <a:pt x="328716" y="910813"/>
                  <a:pt x="297497" y="950869"/>
                  <a:pt x="273930" y="995313"/>
                </a:cubicBezTo>
                <a:cubicBezTo>
                  <a:pt x="250363" y="1039757"/>
                  <a:pt x="217165" y="1073611"/>
                  <a:pt x="198271" y="1122264"/>
                </a:cubicBezTo>
                <a:cubicBezTo>
                  <a:pt x="179377" y="1170917"/>
                  <a:pt x="172814" y="1251883"/>
                  <a:pt x="160564" y="1287233"/>
                </a:cubicBezTo>
                <a:cubicBezTo>
                  <a:pt x="148314" y="1322583"/>
                  <a:pt x="139695" y="1330439"/>
                  <a:pt x="124769" y="1334367"/>
                </a:cubicBezTo>
                <a:cubicBezTo>
                  <a:pt x="109843" y="1338295"/>
                  <a:pt x="87039" y="1340652"/>
                  <a:pt x="71009" y="1310800"/>
                </a:cubicBezTo>
                <a:cubicBezTo>
                  <a:pt x="54979" y="1280948"/>
                  <a:pt x="38016" y="1205534"/>
                  <a:pt x="28589" y="1155258"/>
                </a:cubicBezTo>
                <a:cubicBezTo>
                  <a:pt x="19162" y="1104982"/>
                  <a:pt x="19162" y="1057062"/>
                  <a:pt x="14449" y="1009142"/>
                </a:cubicBezTo>
                <a:cubicBezTo>
                  <a:pt x="9735" y="961222"/>
                  <a:pt x="-2049" y="925872"/>
                  <a:pt x="308" y="867740"/>
                </a:cubicBezTo>
                <a:cubicBezTo>
                  <a:pt x="2665" y="809608"/>
                  <a:pt x="19162" y="716126"/>
                  <a:pt x="28589" y="660351"/>
                </a:cubicBezTo>
                <a:cubicBezTo>
                  <a:pt x="38016" y="604576"/>
                  <a:pt x="52156" y="573153"/>
                  <a:pt x="56869" y="533089"/>
                </a:cubicBezTo>
                <a:cubicBezTo>
                  <a:pt x="61582" y="493025"/>
                  <a:pt x="56869" y="419967"/>
                  <a:pt x="56869" y="419967"/>
                </a:cubicBezTo>
                <a:lnTo>
                  <a:pt x="66296" y="344553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1" grpId="1"/>
      <p:bldP spid="12" grpId="0"/>
      <p:bldP spid="12" grpId="1"/>
      <p:bldP spid="18" grpId="0"/>
      <p:bldP spid="18" grpId="1"/>
      <p:bldP spid="25" grpId="0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6843" y="3046126"/>
            <a:ext cx="5006516" cy="369757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114551" y="258520"/>
            <a:ext cx="4886324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Osobine skeletnih mišića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0994" y="2205829"/>
            <a:ext cx="2840986" cy="3626360"/>
            <a:chOff x="981837" y="2164840"/>
            <a:chExt cx="2840986" cy="3626360"/>
          </a:xfrm>
        </p:grpSpPr>
        <p:grpSp>
          <p:nvGrpSpPr>
            <p:cNvPr id="6" name="Group 5"/>
            <p:cNvGrpSpPr/>
            <p:nvPr/>
          </p:nvGrpSpPr>
          <p:grpSpPr>
            <a:xfrm>
              <a:off x="981837" y="2164840"/>
              <a:ext cx="2840986" cy="3626360"/>
              <a:chOff x="829437" y="2288665"/>
              <a:chExt cx="2840986" cy="362636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2701" y="2383915"/>
                <a:ext cx="1117722" cy="205473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437" y="2288665"/>
                <a:ext cx="1418428" cy="3626360"/>
              </a:xfrm>
              <a:prstGeom prst="rect">
                <a:avLst/>
              </a:prstGeom>
            </p:spPr>
          </p:pic>
        </p:grpSp>
        <p:cxnSp>
          <p:nvCxnSpPr>
            <p:cNvPr id="8" name="Straight Arrow Connector 7"/>
            <p:cNvCxnSpPr/>
            <p:nvPr/>
          </p:nvCxnSpPr>
          <p:spPr>
            <a:xfrm flipV="1">
              <a:off x="1314450" y="2552700"/>
              <a:ext cx="0" cy="904875"/>
            </a:xfrm>
            <a:prstGeom prst="straightConnector1">
              <a:avLst/>
            </a:prstGeom>
            <a:ln w="28575">
              <a:solidFill>
                <a:srgbClr val="D8425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314450" y="3978020"/>
              <a:ext cx="0" cy="904875"/>
            </a:xfrm>
            <a:prstGeom prst="straightConnector1">
              <a:avLst/>
            </a:prstGeom>
            <a:ln w="28575">
              <a:solidFill>
                <a:srgbClr val="D8425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918525" y="3704514"/>
              <a:ext cx="0" cy="547011"/>
            </a:xfrm>
            <a:prstGeom prst="straightConnector1">
              <a:avLst/>
            </a:prstGeom>
            <a:ln w="28575">
              <a:solidFill>
                <a:srgbClr val="D8425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918525" y="2552700"/>
              <a:ext cx="0" cy="547011"/>
            </a:xfrm>
            <a:prstGeom prst="straightConnector1">
              <a:avLst/>
            </a:prstGeom>
            <a:ln w="28575">
              <a:solidFill>
                <a:srgbClr val="D8425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914400" y="1377495"/>
            <a:ext cx="2437580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Elastičnost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3446" y="1377495"/>
            <a:ext cx="2474858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Razdražljivost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41702"/>
            <a:ext cx="3974042" cy="1987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0106">
            <a:off x="6705574" y="2028123"/>
            <a:ext cx="1353362" cy="12750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81" y="5537200"/>
            <a:ext cx="133293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844"/>
            <a:ext cx="4957205" cy="179751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38923" y="1377495"/>
            <a:ext cx="2437580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Kontraktilnost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114551" y="258520"/>
            <a:ext cx="4886324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Osobine skeletnih mišića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7" y="3993501"/>
            <a:ext cx="4651173" cy="2710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1519" y="6316744"/>
            <a:ext cx="198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Sarkomera</a:t>
            </a:r>
            <a:endParaRPr lang="sr-Latn-RS" sz="2800" b="1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413" y="1930844"/>
            <a:ext cx="234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Tanki filamenti</a:t>
            </a:r>
            <a:endParaRPr lang="sr-Latn-RS" sz="2800" b="1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Picture 4" descr="D:\ljuba\das\FIZIOLOGIJA\prag\contracti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9356" y="4482872"/>
            <a:ext cx="3463038" cy="1731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16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51521" y="986923"/>
            <a:ext cx="7757998" cy="5871077"/>
            <a:chOff x="751521" y="986923"/>
            <a:chExt cx="7757998" cy="58710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608" y="986923"/>
              <a:ext cx="7591911" cy="587107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413666" y="3004377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62C56F"/>
                  </a:solidFill>
                  <a:latin typeface="Garamond" panose="02020404030301010803" pitchFamily="18" charset="0"/>
                </a:rPr>
                <a:t>Neuron 1</a:t>
              </a:r>
              <a:endParaRPr lang="sr-Latn-RS" sz="2800" b="1">
                <a:solidFill>
                  <a:srgbClr val="62C56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03723" y="2039951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ED1D25"/>
                  </a:solidFill>
                  <a:latin typeface="Garamond" panose="02020404030301010803" pitchFamily="18" charset="0"/>
                </a:rPr>
                <a:t>Neuron 2</a:t>
              </a:r>
              <a:endParaRPr lang="sr-Latn-RS" sz="2800" b="1">
                <a:solidFill>
                  <a:srgbClr val="ED1D25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56874" y="6298083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F0484F"/>
                  </a:solidFill>
                  <a:latin typeface="Garamond" panose="02020404030301010803" pitchFamily="18" charset="0"/>
                </a:rPr>
                <a:t>Mišić</a:t>
              </a:r>
              <a:endParaRPr lang="sr-Latn-RS" sz="2800" b="1">
                <a:solidFill>
                  <a:srgbClr val="F0484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1521" y="1624452"/>
              <a:ext cx="17990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F0484F"/>
                  </a:solidFill>
                  <a:latin typeface="Garamond" panose="02020404030301010803" pitchFamily="18" charset="0"/>
                </a:rPr>
                <a:t>Kičmena moždina</a:t>
              </a:r>
              <a:endParaRPr lang="sr-Latn-RS" sz="2800" b="1">
                <a:solidFill>
                  <a:srgbClr val="F0484F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114551" y="258520"/>
            <a:ext cx="4886324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Motorna jedinica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7183" y="917045"/>
            <a:ext cx="8010397" cy="5842703"/>
            <a:chOff x="127183" y="917045"/>
            <a:chExt cx="8010397" cy="58427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608" y="917045"/>
              <a:ext cx="7219972" cy="584270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7183" y="2501616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Neuron 1</a:t>
              </a:r>
              <a:endParaRPr lang="sr-Latn-RS" sz="28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183" y="2932023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27719B"/>
                  </a:solidFill>
                  <a:latin typeface="Garamond" panose="02020404030301010803" pitchFamily="18" charset="0"/>
                </a:rPr>
                <a:t>Neuron 2</a:t>
              </a:r>
              <a:endParaRPr lang="sr-Latn-RS" sz="2800" b="1">
                <a:solidFill>
                  <a:srgbClr val="27719B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7183" y="3309100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8C291C"/>
                  </a:solidFill>
                  <a:latin typeface="Garamond" panose="02020404030301010803" pitchFamily="18" charset="0"/>
                </a:rPr>
                <a:t>Neuron 3</a:t>
              </a:r>
              <a:endParaRPr lang="sr-Latn-RS" sz="2800" b="1">
                <a:solidFill>
                  <a:srgbClr val="8C291C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5058" y="4489437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Motorna jedinica 1</a:t>
              </a:r>
              <a:endParaRPr lang="sr-Latn-RS" sz="28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05058" y="4932815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27719B"/>
                  </a:solidFill>
                  <a:latin typeface="Garamond" panose="02020404030301010803" pitchFamily="18" charset="0"/>
                </a:rPr>
                <a:t>Motorna jedinica 2</a:t>
              </a:r>
              <a:endParaRPr lang="sr-Latn-RS" sz="2800" b="1">
                <a:solidFill>
                  <a:srgbClr val="27719B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5058" y="5376193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8C291C"/>
                  </a:solidFill>
                  <a:latin typeface="Garamond" panose="02020404030301010803" pitchFamily="18" charset="0"/>
                </a:rPr>
                <a:t>Motorna jedinica 3</a:t>
              </a:r>
              <a:endParaRPr lang="sr-Latn-RS" sz="2800" b="1">
                <a:solidFill>
                  <a:srgbClr val="8C291C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5669" y="1152737"/>
            <a:ext cx="7963850" cy="5252666"/>
            <a:chOff x="545669" y="1152737"/>
            <a:chExt cx="7963850" cy="525266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773" y="3476072"/>
              <a:ext cx="2384469" cy="223603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8802" y="1152737"/>
              <a:ext cx="2342693" cy="462661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45669" y="5943738"/>
              <a:ext cx="3473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1 motoneuron – 5 miocita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58896" y="5943737"/>
              <a:ext cx="3850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1 motoneuron – 500 miocita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114551" y="258520"/>
            <a:ext cx="4886324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Motorna jedinica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7183" y="917045"/>
            <a:ext cx="8010397" cy="5842703"/>
            <a:chOff x="127183" y="917045"/>
            <a:chExt cx="8010397" cy="58427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608" y="917045"/>
              <a:ext cx="7219972" cy="58427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7183" y="2501616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Neuron 1</a:t>
              </a:r>
              <a:endParaRPr lang="sr-Latn-RS" sz="28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7183" y="2932023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27719B"/>
                  </a:solidFill>
                  <a:latin typeface="Garamond" panose="02020404030301010803" pitchFamily="18" charset="0"/>
                </a:rPr>
                <a:t>Neuron 2</a:t>
              </a:r>
              <a:endParaRPr lang="sr-Latn-RS" sz="2800" b="1">
                <a:solidFill>
                  <a:srgbClr val="27719B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7183" y="3309100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8C291C"/>
                  </a:solidFill>
                  <a:latin typeface="Garamond" panose="02020404030301010803" pitchFamily="18" charset="0"/>
                </a:rPr>
                <a:t>Neuron 3</a:t>
              </a:r>
              <a:endParaRPr lang="sr-Latn-RS" sz="2800" b="1">
                <a:solidFill>
                  <a:srgbClr val="8C291C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5058" y="4223470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Motorna jedinica 1</a:t>
              </a:r>
              <a:endParaRPr lang="sr-Latn-RS" sz="28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5058" y="4994358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27719B"/>
                  </a:solidFill>
                  <a:latin typeface="Garamond" panose="02020404030301010803" pitchFamily="18" charset="0"/>
                </a:rPr>
                <a:t>Motorna jedinica 2</a:t>
              </a:r>
              <a:endParaRPr lang="sr-Latn-RS" sz="2800" b="1">
                <a:solidFill>
                  <a:srgbClr val="27719B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5058" y="5749418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8C291C"/>
                  </a:solidFill>
                  <a:latin typeface="Garamond" panose="02020404030301010803" pitchFamily="18" charset="0"/>
                </a:rPr>
                <a:t>Motorna jedinica 3</a:t>
              </a:r>
              <a:endParaRPr lang="sr-Latn-RS" sz="2800" b="1">
                <a:solidFill>
                  <a:srgbClr val="8C291C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20867" y="917045"/>
            <a:ext cx="7252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Motorna jedinica se ponaša po zakonu sve ili ništa!</a:t>
            </a:r>
          </a:p>
          <a:p>
            <a:r>
              <a:rPr lang="sr-Latn-RS" sz="2400">
                <a:solidFill>
                  <a:srgbClr val="D84256"/>
                </a:solidFill>
                <a:latin typeface="Garamond" panose="02020404030301010803" pitchFamily="18" charset="0"/>
              </a:rPr>
              <a:t>(Na pražni nadražaj reaguje maksimalnom kontrakcijom)</a:t>
            </a:r>
            <a:endParaRPr lang="sr-Latn-RS" sz="2800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0867" y="1878367"/>
            <a:ext cx="679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ill Sans Ultra Bold" panose="020B0A02020104020203" pitchFamily="34" charset="0"/>
              </a:rPr>
              <a:t>Kako se ponaša mišić kao celina?</a:t>
            </a:r>
          </a:p>
        </p:txBody>
      </p:sp>
    </p:spTree>
    <p:extLst>
      <p:ext uri="{BB962C8B-B14F-4D97-AF65-F5344CB8AC3E}">
        <p14:creationId xmlns:p14="http://schemas.microsoft.com/office/powerpoint/2010/main" val="341764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3" y="791920"/>
            <a:ext cx="7219972" cy="5842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53952" y="2376491"/>
            <a:ext cx="198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400" b="1">
                <a:solidFill>
                  <a:srgbClr val="F37047"/>
                </a:solidFill>
                <a:latin typeface="Garamond" panose="02020404030301010803" pitchFamily="18" charset="0"/>
              </a:rPr>
              <a:t>Neuron 1</a:t>
            </a:r>
            <a:endParaRPr lang="sr-Latn-RS" sz="2800" b="1">
              <a:solidFill>
                <a:srgbClr val="F37047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53952" y="2806898"/>
            <a:ext cx="198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400" b="1">
                <a:solidFill>
                  <a:srgbClr val="27719B"/>
                </a:solidFill>
                <a:latin typeface="Garamond" panose="02020404030301010803" pitchFamily="18" charset="0"/>
              </a:rPr>
              <a:t>Neuron 2</a:t>
            </a:r>
            <a:endParaRPr lang="sr-Latn-RS" sz="2800" b="1">
              <a:solidFill>
                <a:srgbClr val="27719B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53952" y="3183975"/>
            <a:ext cx="198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400" b="1">
                <a:solidFill>
                  <a:srgbClr val="8C291C"/>
                </a:solidFill>
                <a:latin typeface="Garamond" panose="02020404030301010803" pitchFamily="18" charset="0"/>
              </a:rPr>
              <a:t>Neuron 3</a:t>
            </a:r>
            <a:endParaRPr lang="sr-Latn-RS" sz="2800" b="1">
              <a:solidFill>
                <a:srgbClr val="8C291C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7352" y="4038236"/>
            <a:ext cx="2841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F37047"/>
                </a:solidFill>
                <a:latin typeface="Garamond" panose="02020404030301010803" pitchFamily="18" charset="0"/>
              </a:rPr>
              <a:t>Motorna jedinica 1 </a:t>
            </a:r>
          </a:p>
          <a:p>
            <a:r>
              <a:rPr lang="sr-Latn-RS" sz="2400" b="1">
                <a:solidFill>
                  <a:srgbClr val="F37047"/>
                </a:solidFill>
                <a:latin typeface="Garamond" panose="02020404030301010803" pitchFamily="18" charset="0"/>
              </a:rPr>
              <a:t>(-80 mV)</a:t>
            </a:r>
            <a:endParaRPr lang="sr-Latn-RS" sz="2800" b="1">
              <a:solidFill>
                <a:srgbClr val="F37047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7352" y="4869233"/>
            <a:ext cx="2628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27719B"/>
                </a:solidFill>
                <a:latin typeface="Garamond" panose="02020404030301010803" pitchFamily="18" charset="0"/>
              </a:rPr>
              <a:t>Motorna jedinica 2</a:t>
            </a:r>
          </a:p>
          <a:p>
            <a:r>
              <a:rPr lang="sr-Latn-RS" sz="2400" b="1">
                <a:solidFill>
                  <a:srgbClr val="27719B"/>
                </a:solidFill>
                <a:latin typeface="Garamond" panose="02020404030301010803" pitchFamily="18" charset="0"/>
              </a:rPr>
              <a:t>(-85 mV)</a:t>
            </a:r>
            <a:endParaRPr lang="sr-Latn-RS" sz="2800" b="1">
              <a:solidFill>
                <a:srgbClr val="27719B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7352" y="5700230"/>
            <a:ext cx="2628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8C291C"/>
                </a:solidFill>
                <a:latin typeface="Garamond" panose="02020404030301010803" pitchFamily="18" charset="0"/>
              </a:rPr>
              <a:t>Motorna jedinica 3</a:t>
            </a:r>
          </a:p>
          <a:p>
            <a:r>
              <a:rPr lang="sr-Latn-RS" sz="2400" b="1">
                <a:solidFill>
                  <a:srgbClr val="8C291C"/>
                </a:solidFill>
                <a:latin typeface="Garamond" panose="02020404030301010803" pitchFamily="18" charset="0"/>
              </a:rPr>
              <a:t>(-90 mV)</a:t>
            </a:r>
            <a:endParaRPr lang="sr-Latn-RS" sz="2800" b="1">
              <a:solidFill>
                <a:srgbClr val="8C291C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868" y="1101143"/>
            <a:ext cx="8322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>
                <a:solidFill>
                  <a:srgbClr val="D84256"/>
                </a:solidFill>
                <a:latin typeface="Garamond" panose="02020404030301010803" pitchFamily="18" charset="0"/>
              </a:rPr>
              <a:t>Motorne jedinice imaju </a:t>
            </a:r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različiti MPM </a:t>
            </a:r>
            <a:r>
              <a:rPr lang="sr-Latn-RS" sz="2400">
                <a:solidFill>
                  <a:srgbClr val="D84256"/>
                </a:solidFill>
                <a:latin typeface="Garamond" panose="02020404030301010803" pitchFamily="18" charset="0"/>
              </a:rPr>
              <a:t>– neke su bliže, a neke dalje od </a:t>
            </a:r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praga nadražaja</a:t>
            </a:r>
            <a:r>
              <a:rPr lang="sr-Latn-RS" sz="2400">
                <a:solidFill>
                  <a:srgbClr val="D84256"/>
                </a:solidFill>
                <a:latin typeface="Garamond" panose="02020404030301010803" pitchFamily="18" charset="0"/>
              </a:rPr>
              <a:t>.</a:t>
            </a:r>
            <a:endParaRPr lang="sr-Latn-RS" sz="2000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327558" y="4222901"/>
            <a:ext cx="1179576" cy="2411934"/>
            <a:chOff x="7327558" y="4222901"/>
            <a:chExt cx="1179576" cy="2411934"/>
          </a:xfrm>
        </p:grpSpPr>
        <p:sp>
          <p:nvSpPr>
            <p:cNvPr id="12" name="TextBox 11"/>
            <p:cNvSpPr txBox="1"/>
            <p:nvPr/>
          </p:nvSpPr>
          <p:spPr>
            <a:xfrm>
              <a:off x="7460068" y="4222901"/>
              <a:ext cx="921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0,5 V</a:t>
              </a:r>
              <a:endParaRPr lang="sr-Latn-RS" sz="20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327558" y="5342483"/>
              <a:ext cx="1179576" cy="1292352"/>
              <a:chOff x="7327558" y="5342483"/>
              <a:chExt cx="1179576" cy="129235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7558" y="5342483"/>
                <a:ext cx="1179576" cy="1292352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520888" y="5988659"/>
                <a:ext cx="921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400" b="1">
                    <a:solidFill>
                      <a:schemeClr val="bg1"/>
                    </a:solidFill>
                    <a:latin typeface="Garamond" panose="02020404030301010803" pitchFamily="18" charset="0"/>
                  </a:rPr>
                  <a:t>5 kg</a:t>
                </a:r>
                <a:endParaRPr lang="sr-Latn-RS" sz="2000" b="1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327558" y="4218731"/>
            <a:ext cx="1179576" cy="2411934"/>
            <a:chOff x="7327558" y="4222901"/>
            <a:chExt cx="1179576" cy="2411934"/>
          </a:xfrm>
        </p:grpSpPr>
        <p:sp>
          <p:nvSpPr>
            <p:cNvPr id="18" name="TextBox 17"/>
            <p:cNvSpPr txBox="1"/>
            <p:nvPr/>
          </p:nvSpPr>
          <p:spPr>
            <a:xfrm>
              <a:off x="7460068" y="4222901"/>
              <a:ext cx="921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1 V</a:t>
              </a:r>
              <a:endParaRPr lang="sr-Latn-RS" sz="20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327558" y="5342483"/>
              <a:ext cx="1179576" cy="1292352"/>
              <a:chOff x="7327558" y="5342483"/>
              <a:chExt cx="1179576" cy="129235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7558" y="5342483"/>
                <a:ext cx="1179576" cy="1292352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456444" y="5988659"/>
                <a:ext cx="921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400" b="1">
                    <a:solidFill>
                      <a:schemeClr val="bg1"/>
                    </a:solidFill>
                    <a:latin typeface="Garamond" panose="02020404030301010803" pitchFamily="18" charset="0"/>
                  </a:rPr>
                  <a:t>10 kg</a:t>
                </a:r>
                <a:endParaRPr lang="sr-Latn-RS" sz="2000" b="1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7327558" y="4218731"/>
            <a:ext cx="1179576" cy="2411934"/>
            <a:chOff x="7327558" y="4222901"/>
            <a:chExt cx="1179576" cy="2411934"/>
          </a:xfrm>
        </p:grpSpPr>
        <p:sp>
          <p:nvSpPr>
            <p:cNvPr id="23" name="TextBox 22"/>
            <p:cNvSpPr txBox="1"/>
            <p:nvPr/>
          </p:nvSpPr>
          <p:spPr>
            <a:xfrm>
              <a:off x="7460068" y="4222901"/>
              <a:ext cx="921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1,5 V</a:t>
              </a:r>
              <a:endParaRPr lang="sr-Latn-RS" sz="20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327558" y="5342483"/>
              <a:ext cx="1179576" cy="1292352"/>
              <a:chOff x="7327558" y="5342483"/>
              <a:chExt cx="1179576" cy="1292352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7558" y="5342483"/>
                <a:ext cx="1179576" cy="1292352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7456444" y="5988659"/>
                <a:ext cx="921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400" b="1">
                    <a:solidFill>
                      <a:schemeClr val="bg1"/>
                    </a:solidFill>
                    <a:latin typeface="Garamond" panose="02020404030301010803" pitchFamily="18" charset="0"/>
                  </a:rPr>
                  <a:t>15 kg</a:t>
                </a:r>
                <a:endParaRPr lang="sr-Latn-RS" sz="2000" b="1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07910" y="258520"/>
            <a:ext cx="8556171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Mišić</a:t>
            </a:r>
            <a:r>
              <a:rPr kumimoji="0" lang="sr-Latn-RS" sz="29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kao celina se ne ponaša po zakonu sve ili ništa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38132" y="258520"/>
            <a:ext cx="5477068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Određivanje</a:t>
            </a:r>
            <a:r>
              <a:rPr kumimoji="0" lang="sr-Latn-R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praga nadražaja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8" name="Picture 2" descr="D:\ljuba\das\FIZIOLOGIJA\prag\0401a13f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06" y="2472613"/>
            <a:ext cx="8616302" cy="42464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85603" y="4595828"/>
            <a:ext cx="99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Mišić</a:t>
            </a:r>
            <a:endParaRPr lang="sr-Latn-RS" sz="2800" b="1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0269" y="4134163"/>
            <a:ext cx="99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Nerv</a:t>
            </a:r>
            <a:endParaRPr lang="sr-Latn-RS" sz="2800" b="1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39142" y="1377495"/>
            <a:ext cx="3284375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Galvanoskopska noga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4184786" y="5057493"/>
            <a:ext cx="4659" cy="3822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2939142" y="4364996"/>
            <a:ext cx="751127" cy="3314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7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861101" y="1219025"/>
            <a:ext cx="1006116" cy="4905375"/>
            <a:chOff x="6861101" y="1219025"/>
            <a:chExt cx="1006116" cy="4905375"/>
          </a:xfrm>
        </p:grpSpPr>
        <p:sp>
          <p:nvSpPr>
            <p:cNvPr id="21" name="Freeform 20"/>
            <p:cNvSpPr/>
            <p:nvPr/>
          </p:nvSpPr>
          <p:spPr>
            <a:xfrm rot="6347006">
              <a:off x="7000008" y="1409769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095692" y="1219025"/>
              <a:ext cx="771525" cy="4905375"/>
              <a:chOff x="5819775" y="1152525"/>
              <a:chExt cx="771525" cy="4905375"/>
            </a:xfrm>
          </p:grpSpPr>
          <p:sp>
            <p:nvSpPr>
              <p:cNvPr id="5" name="Trapezoid 4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rapezoid 3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38132" y="258520"/>
            <a:ext cx="5477068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Određivanje</a:t>
            </a:r>
            <a:r>
              <a:rPr kumimoji="0" lang="sr-Latn-R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praga nadražaja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4" name="Lightning Bolt 23"/>
          <p:cNvSpPr/>
          <p:nvPr/>
        </p:nvSpPr>
        <p:spPr>
          <a:xfrm rot="19235087">
            <a:off x="6336092" y="958441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11793" y="1969912"/>
            <a:ext cx="4276585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D84256"/>
                </a:solidFill>
                <a:latin typeface="Garamond" pitchFamily="18" charset="0"/>
              </a:rPr>
              <a:t>Podpražni (subliminalni) nadražaji</a:t>
            </a:r>
            <a:endParaRPr lang="en-US" sz="2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11792" y="2903709"/>
            <a:ext cx="4276586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Pražni nadražaji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834230" y="1438208"/>
            <a:ext cx="1032987" cy="4467007"/>
            <a:chOff x="6144998" y="1597858"/>
            <a:chExt cx="1032987" cy="4467007"/>
          </a:xfrm>
        </p:grpSpPr>
        <p:sp>
          <p:nvSpPr>
            <p:cNvPr id="22" name="Freeform 21"/>
            <p:cNvSpPr/>
            <p:nvPr/>
          </p:nvSpPr>
          <p:spPr>
            <a:xfrm rot="6347006">
              <a:off x="6283905" y="1725399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406460" y="1597858"/>
              <a:ext cx="771525" cy="4467007"/>
              <a:chOff x="5819775" y="1152525"/>
              <a:chExt cx="771525" cy="4905375"/>
            </a:xfrm>
          </p:grpSpPr>
          <p:sp>
            <p:nvSpPr>
              <p:cNvPr id="36" name="Trapezoid 35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apezoid 36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Rounded Rectangle 43"/>
          <p:cNvSpPr/>
          <p:nvPr/>
        </p:nvSpPr>
        <p:spPr>
          <a:xfrm>
            <a:off x="411791" y="3837506"/>
            <a:ext cx="4276587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D84256"/>
                </a:solidFill>
                <a:latin typeface="Garamond" pitchFamily="18" charset="0"/>
              </a:rPr>
              <a:t>Nadpražni (supraliminalni) nadražaji</a:t>
            </a:r>
            <a:endParaRPr lang="en-US" sz="2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11791" y="4771303"/>
            <a:ext cx="4276586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Maksimalni nadražaji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46" name="Lightning Bolt 45"/>
          <p:cNvSpPr/>
          <p:nvPr/>
        </p:nvSpPr>
        <p:spPr>
          <a:xfrm rot="19235087">
            <a:off x="6312923" y="11318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901191" y="1545472"/>
            <a:ext cx="966047" cy="4252477"/>
            <a:chOff x="5600943" y="1875677"/>
            <a:chExt cx="966047" cy="4252477"/>
          </a:xfrm>
        </p:grpSpPr>
        <p:sp>
          <p:nvSpPr>
            <p:cNvPr id="48" name="Freeform 47"/>
            <p:cNvSpPr/>
            <p:nvPr/>
          </p:nvSpPr>
          <p:spPr>
            <a:xfrm rot="6347006">
              <a:off x="5739850" y="2030720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795465" y="1875677"/>
              <a:ext cx="771525" cy="4252477"/>
              <a:chOff x="5819775" y="1152525"/>
              <a:chExt cx="771525" cy="4905375"/>
            </a:xfrm>
          </p:grpSpPr>
          <p:sp>
            <p:nvSpPr>
              <p:cNvPr id="50" name="Trapezoid 49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rapezoid 50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" name="Lightning Bolt 56"/>
          <p:cNvSpPr/>
          <p:nvPr/>
        </p:nvSpPr>
        <p:spPr>
          <a:xfrm rot="19235087">
            <a:off x="6369183" y="1270866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890310" y="1656748"/>
            <a:ext cx="976917" cy="4029924"/>
            <a:chOff x="3959584" y="1648973"/>
            <a:chExt cx="976917" cy="4029924"/>
          </a:xfrm>
        </p:grpSpPr>
        <p:sp>
          <p:nvSpPr>
            <p:cNvPr id="59" name="Freeform 58"/>
            <p:cNvSpPr/>
            <p:nvPr/>
          </p:nvSpPr>
          <p:spPr>
            <a:xfrm rot="6347006">
              <a:off x="4098491" y="1758937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164976" y="1648973"/>
              <a:ext cx="771525" cy="4029924"/>
              <a:chOff x="5819775" y="1152525"/>
              <a:chExt cx="771525" cy="4905375"/>
            </a:xfrm>
          </p:grpSpPr>
          <p:sp>
            <p:nvSpPr>
              <p:cNvPr id="61" name="Trapezoid 60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apezoid 61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8" name="Lightning Bolt 67"/>
          <p:cNvSpPr/>
          <p:nvPr/>
        </p:nvSpPr>
        <p:spPr>
          <a:xfrm rot="19235087">
            <a:off x="6345061" y="1332335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6845934" y="1779523"/>
            <a:ext cx="1019017" cy="3828312"/>
            <a:chOff x="3505823" y="1834450"/>
            <a:chExt cx="1019017" cy="3828312"/>
          </a:xfrm>
        </p:grpSpPr>
        <p:sp>
          <p:nvSpPr>
            <p:cNvPr id="70" name="Freeform 69"/>
            <p:cNvSpPr/>
            <p:nvPr/>
          </p:nvSpPr>
          <p:spPr>
            <a:xfrm rot="6347006">
              <a:off x="3644730" y="1892130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3753315" y="1834450"/>
              <a:ext cx="771525" cy="3828312"/>
              <a:chOff x="5819775" y="1152525"/>
              <a:chExt cx="771525" cy="4905375"/>
            </a:xfrm>
          </p:grpSpPr>
          <p:sp>
            <p:nvSpPr>
              <p:cNvPr id="72" name="Trapezoid 71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rapezoid 72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6879563" y="2000777"/>
            <a:ext cx="980171" cy="3413047"/>
            <a:chOff x="2195965" y="2030865"/>
            <a:chExt cx="980171" cy="3413047"/>
          </a:xfrm>
        </p:grpSpPr>
        <p:sp>
          <p:nvSpPr>
            <p:cNvPr id="80" name="Freeform 79"/>
            <p:cNvSpPr/>
            <p:nvPr/>
          </p:nvSpPr>
          <p:spPr>
            <a:xfrm rot="6347006">
              <a:off x="2334872" y="2052497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2404611" y="2030865"/>
              <a:ext cx="771525" cy="3413047"/>
              <a:chOff x="5819775" y="1152525"/>
              <a:chExt cx="771525" cy="4905375"/>
            </a:xfrm>
          </p:grpSpPr>
          <p:sp>
            <p:nvSpPr>
              <p:cNvPr id="82" name="Trapezoid 81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rapezoid 82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9" name="Lightning Bolt 88"/>
          <p:cNvSpPr/>
          <p:nvPr/>
        </p:nvSpPr>
        <p:spPr>
          <a:xfrm rot="19235087">
            <a:off x="6312923" y="1395490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ightning Bolt 89"/>
          <p:cNvSpPr/>
          <p:nvPr/>
        </p:nvSpPr>
        <p:spPr>
          <a:xfrm rot="19235087">
            <a:off x="6353729" y="1587745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6925062" y="2212818"/>
            <a:ext cx="937135" cy="2959177"/>
            <a:chOff x="549046" y="1362193"/>
            <a:chExt cx="937135" cy="2959177"/>
          </a:xfrm>
        </p:grpSpPr>
        <p:sp>
          <p:nvSpPr>
            <p:cNvPr id="92" name="Freeform 91"/>
            <p:cNvSpPr/>
            <p:nvPr/>
          </p:nvSpPr>
          <p:spPr>
            <a:xfrm rot="6347006">
              <a:off x="687953" y="1379596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714656" y="1362193"/>
              <a:ext cx="771525" cy="2959177"/>
              <a:chOff x="5819775" y="1152525"/>
              <a:chExt cx="771525" cy="4905375"/>
            </a:xfrm>
          </p:grpSpPr>
          <p:sp>
            <p:nvSpPr>
              <p:cNvPr id="94" name="Trapezoid 93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rapezoid 94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6057230" y="5775886"/>
            <a:ext cx="2846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ill Sans Ultra Bold" panose="020B0A02020104020203" pitchFamily="34" charset="0"/>
              </a:rPr>
              <a:t>Maksimalna</a:t>
            </a:r>
          </a:p>
          <a:p>
            <a:pPr algn="ctr"/>
            <a:r>
              <a:rPr lang="sr-Latn-RS" sz="2400" b="1">
                <a:solidFill>
                  <a:srgbClr val="D84256"/>
                </a:solidFill>
                <a:latin typeface="Gill Sans Ultra Bold" panose="020B0A02020104020203" pitchFamily="34" charset="0"/>
              </a:rPr>
              <a:t>kontrakcija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11791" y="5703841"/>
            <a:ext cx="4276586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Supramaksimalni nadražaji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103" name="Lightning Bolt 102"/>
          <p:cNvSpPr/>
          <p:nvPr/>
        </p:nvSpPr>
        <p:spPr>
          <a:xfrm rot="19235087">
            <a:off x="6424966" y="1795109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5733400" y="5427663"/>
            <a:ext cx="3481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ill Sans Ultra Bold" panose="020B0A02020104020203" pitchFamily="34" charset="0"/>
              </a:rPr>
              <a:t>Jačina kontrakcije </a:t>
            </a:r>
          </a:p>
          <a:p>
            <a:pPr algn="ctr"/>
            <a:r>
              <a:rPr lang="sr-Latn-RS" sz="2400" b="1">
                <a:solidFill>
                  <a:srgbClr val="D84256"/>
                </a:solidFill>
                <a:latin typeface="Gill Sans Ultra Bold" panose="020B0A02020104020203" pitchFamily="34" charset="0"/>
              </a:rPr>
              <a:t>dalje ne raste</a:t>
            </a:r>
          </a:p>
        </p:txBody>
      </p:sp>
    </p:spTree>
    <p:extLst>
      <p:ext uri="{BB962C8B-B14F-4D97-AF65-F5344CB8AC3E}">
        <p14:creationId xmlns:p14="http://schemas.microsoft.com/office/powerpoint/2010/main" val="11524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25" grpId="0" animBg="1"/>
      <p:bldP spid="26" grpId="0" animBg="1"/>
      <p:bldP spid="44" grpId="0" animBg="1"/>
      <p:bldP spid="45" grpId="0" animBg="1"/>
      <p:bldP spid="46" grpId="0" animBg="1"/>
      <p:bldP spid="46" grpId="1" animBg="1"/>
      <p:bldP spid="57" grpId="0" animBg="1"/>
      <p:bldP spid="57" grpId="1" animBg="1"/>
      <p:bldP spid="68" grpId="0" animBg="1"/>
      <p:bldP spid="68" grpId="1" animBg="1"/>
      <p:bldP spid="89" grpId="0" animBg="1"/>
      <p:bldP spid="89" grpId="1" animBg="1"/>
      <p:bldP spid="90" grpId="0" animBg="1"/>
      <p:bldP spid="90" grpId="1" animBg="1"/>
      <p:bldP spid="101" grpId="0"/>
      <p:bldP spid="101" grpId="1"/>
      <p:bldP spid="102" grpId="0" animBg="1"/>
      <p:bldP spid="103" grpId="0" animBg="1"/>
      <p:bldP spid="10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553</Words>
  <Application>Microsoft Office PowerPoint</Application>
  <PresentationFormat>On-screen Show (4:3)</PresentationFormat>
  <Paragraphs>152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Gill Sans Ultra Bold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Bošnjaković</dc:creator>
  <cp:lastModifiedBy>Dušan Bošnjaković</cp:lastModifiedBy>
  <cp:revision>103</cp:revision>
  <dcterms:created xsi:type="dcterms:W3CDTF">2022-04-09T19:14:40Z</dcterms:created>
  <dcterms:modified xsi:type="dcterms:W3CDTF">2025-11-30T09:51:42Z</dcterms:modified>
</cp:coreProperties>
</file>